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8" r:id="rId6"/>
    <p:sldId id="257" r:id="rId7"/>
    <p:sldId id="261" r:id="rId8"/>
    <p:sldId id="259" r:id="rId9"/>
    <p:sldId id="260" r:id="rId10"/>
    <p:sldId id="268" r:id="rId11"/>
    <p:sldId id="262" r:id="rId12"/>
    <p:sldId id="273" r:id="rId13"/>
    <p:sldId id="269" r:id="rId14"/>
    <p:sldId id="270" r:id="rId15"/>
    <p:sldId id="271" r:id="rId16"/>
    <p:sldId id="272" r:id="rId17"/>
    <p:sldId id="263" r:id="rId18"/>
    <p:sldId id="264" r:id="rId19"/>
    <p:sldId id="265" r:id="rId20"/>
    <p:sldId id="266" r:id="rId21"/>
    <p:sldId id="267" r:id="rId2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35"/>
    <p:restoredTop sz="95205" autoAdjust="0"/>
  </p:normalViewPr>
  <p:slideViewPr>
    <p:cSldViewPr>
      <p:cViewPr varScale="1">
        <p:scale>
          <a:sx n="134" d="100"/>
          <a:sy n="134" d="100"/>
        </p:scale>
        <p:origin x="176" y="6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145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068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56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135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94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1145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251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67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121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708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262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380"/>
            <a:ext cx="9144000" cy="5791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4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3"/>
            <a:ext cx="755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14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44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3372"/>
          <a:stretch/>
        </p:blipFill>
        <p:spPr>
          <a:xfrm>
            <a:off x="4788025" y="-1"/>
            <a:ext cx="4355976" cy="42016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90" y="-1"/>
            <a:ext cx="4571999" cy="3832623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Shadow"/>
          <p:cNvSpPr/>
          <p:nvPr/>
        </p:nvSpPr>
        <p:spPr>
          <a:xfrm>
            <a:off x="0" y="3024468"/>
            <a:ext cx="9144000" cy="80815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Slide Title"/>
          <p:cNvSpPr txBox="1">
            <a:spLocks/>
          </p:cNvSpPr>
          <p:nvPr/>
        </p:nvSpPr>
        <p:spPr>
          <a:xfrm>
            <a:off x="0" y="555526"/>
            <a:ext cx="4499992" cy="1158064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324"/>
            <a:ext cx="9144000" cy="1408176"/>
          </a:xfrm>
          <a:prstGeom prst="rect">
            <a:avLst/>
          </a:prstGeom>
        </p:spPr>
      </p:pic>
      <p:sp>
        <p:nvSpPr>
          <p:cNvPr id="12" name="Contact Detail"/>
          <p:cNvSpPr txBox="1"/>
          <p:nvPr/>
        </p:nvSpPr>
        <p:spPr>
          <a:xfrm>
            <a:off x="382639" y="3832622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www.ufs.ac.za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876256" y="4299942"/>
            <a:ext cx="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1892"/>
          <a:stretch/>
        </p:blipFill>
        <p:spPr>
          <a:xfrm>
            <a:off x="5724128" y="4299942"/>
            <a:ext cx="1008112" cy="52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2DE93B-9D76-6336-4F9C-65EDEBC742AD}"/>
              </a:ext>
            </a:extLst>
          </p:cNvPr>
          <p:cNvSpPr txBox="1"/>
          <p:nvPr/>
        </p:nvSpPr>
        <p:spPr>
          <a:xfrm>
            <a:off x="-2" y="1778115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Moeketsi Mosia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A/Prof and ETDP-SETA Research Chair in Mathematics Education,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Vice-Dean: T&amp;L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461A05-3C66-F7F0-AC70-4FE53797A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41807"/>
              </p:ext>
            </p:extLst>
          </p:nvPr>
        </p:nvGraphicFramePr>
        <p:xfrm>
          <a:off x="107504" y="626167"/>
          <a:ext cx="4104456" cy="73152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447598594"/>
                    </a:ext>
                  </a:extLst>
                </a:gridCol>
              </a:tblGrid>
              <a:tr h="6494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ZA" sz="160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From Crisis to Capability: Building AI That Works Where It Matters Most for Learning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81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C70A7-3D65-588A-8172-ACEC28139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E052F-CAB4-6273-9E80-146A8E593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721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89CB-2848-9766-22E1-E52EEAC2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ACA3A-DD72-9A4F-975A-07533D541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55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0B096-2A57-0547-BE47-48C5EC6A8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237B-63F9-CB75-5382-965DAC09B5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13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2E1-84A8-34F4-54BB-7C7ECBC4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CAD29-9F9F-2C6A-D963-6BCEF2F2F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50887"/>
            <a:ext cx="4320480" cy="4430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D76D5-4E7C-8462-CFE2-5FAA03D5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74" y="-21704"/>
            <a:ext cx="4420760" cy="45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7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64B-4AD1-B629-A6E0-FA6BAC32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C49A4-1CF9-4E80-0B6E-67F36C81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6" y="0"/>
            <a:ext cx="4276372" cy="457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5AA80-0983-C217-D41E-BFAFB12F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0"/>
            <a:ext cx="5004048" cy="45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9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B663-7CC0-1BDD-E5AF-6BB08CAD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FC9A1-C5D4-46E4-992E-F7F260B53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591" y="0"/>
            <a:ext cx="4719551" cy="456899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6083A-D770-5FCA-5D2A-4C72E7035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2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840F-B801-93D7-88BE-5EADA286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ABBD0-A607-CAE8-BEE6-10AF775B9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816" y="34380"/>
            <a:ext cx="3934184" cy="4049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F3786-043B-164F-8499-E2920872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154693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0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4C91-D306-DC61-1F46-AF776D67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E3DF-DCB3-D7D3-13BC-CE006BCA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ZA" sz="2200" dirty="0"/>
            </a:br>
            <a:br>
              <a:rPr lang="en-ZA" sz="2200" dirty="0"/>
            </a:br>
            <a:r>
              <a:rPr lang="en-ZA" sz="2200" dirty="0"/>
              <a:t>Key Challenges in South African Mathematics Education</a:t>
            </a:r>
            <a:br>
              <a:rPr lang="en-ZA" dirty="0"/>
            </a:b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614E8-605F-14BE-E315-5DA4F8CA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950118"/>
            <a:ext cx="529360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6C02-11F5-944D-5471-EE689B1D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on Enrollment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DF685-253A-E0D2-8F4B-B35157F1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980" y="1049530"/>
            <a:ext cx="6101236" cy="34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7FB-0BDB-FC4D-0F43-A7A9FDD6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ZA" sz="1800" b="1"/>
            </a:br>
            <a:r>
              <a:rPr lang="en-ZA" sz="1800" b="1"/>
              <a:t>Classroom Pain Points We Can Fix</a:t>
            </a:r>
            <a:br>
              <a:rPr lang="en-ZA" sz="1800" b="1"/>
            </a:br>
            <a:endParaRPr lang="en-US" sz="1800"/>
          </a:p>
        </p:txBody>
      </p:sp>
      <p:pic>
        <p:nvPicPr>
          <p:cNvPr id="4" name="Content Placeholder 3" descr="A diagram of a diagram of a red green and pink cylinder&#10;&#10;AI-generated content may be incorrect.">
            <a:extLst>
              <a:ext uri="{FF2B5EF4-FFF2-40B4-BE49-F238E27FC236}">
                <a16:creationId xmlns:a16="http://schemas.microsoft.com/office/drawing/2014/main" id="{AD155094-7401-5A6F-BB9C-DF3CA993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00" y="1200151"/>
            <a:ext cx="6865199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60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777-EFF5-E53F-3799-C66E0B95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100"/>
            </a:br>
            <a:br>
              <a:rPr lang="en-US" sz="1100"/>
            </a:br>
            <a:r>
              <a:rPr lang="en-US" sz="1100"/>
              <a:t>What Is a Good Teacher? The Core Loop</a:t>
            </a:r>
            <a:br>
              <a:rPr lang="en-US" sz="1100"/>
            </a:br>
            <a:endParaRPr lang="en-US" sz="1100"/>
          </a:p>
        </p:txBody>
      </p:sp>
      <p:pic>
        <p:nvPicPr>
          <p:cNvPr id="4" name="Content Placeholder 3" descr="A diagram of a process&#10;&#10;AI-generated content may be incorrect.">
            <a:extLst>
              <a:ext uri="{FF2B5EF4-FFF2-40B4-BE49-F238E27FC236}">
                <a16:creationId xmlns:a16="http://schemas.microsoft.com/office/drawing/2014/main" id="{C6818454-1CA3-FDD0-FA53-5F14C5A2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39"/>
          <a:stretch>
            <a:fillRect/>
          </a:stretch>
        </p:blipFill>
        <p:spPr>
          <a:xfrm>
            <a:off x="457200" y="1200151"/>
            <a:ext cx="8229600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2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AFC0-61D6-37AB-8F7F-7BCE3C9B7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A900CB-9F05-0E98-CEA9-E9F58E7D0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6839" y="1200150"/>
            <a:ext cx="303032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0F94-D7C0-AC1B-1261-4295986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95C9EC-20CC-0104-0583-8CF56783D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205979"/>
            <a:ext cx="3528392" cy="3417862"/>
          </a:xfrm>
          <a:prstGeom prst="rect">
            <a:avLst/>
          </a:prstGeom>
        </p:spPr>
      </p:pic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1DFC18EE-E9BE-9BBD-02CA-57849B46C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237204"/>
            <a:ext cx="3302146" cy="32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9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305C1-5214-A499-9A58-B82B8BFA4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D0136-D214-E1D7-5D95-36B36CC4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36AE2-5C4D-795C-2E49-1F8F6F87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984" y="123479"/>
            <a:ext cx="3497432" cy="34895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A8C85B-2D06-A38C-FD63-C3CCBE579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6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AF83-646B-3DD1-EEC4-4F85D8B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64924-4B4B-41EF-80DF-809787534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6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FS Primary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F204B"/>
      </a:accent1>
      <a:accent2>
        <a:srgbClr val="A71930"/>
      </a:accent2>
      <a:accent3>
        <a:srgbClr val="00675A"/>
      </a:accent3>
      <a:accent4>
        <a:srgbClr val="490E6F"/>
      </a:accent4>
      <a:accent5>
        <a:srgbClr val="0039A7"/>
      </a:accent5>
      <a:accent6>
        <a:srgbClr val="EA8400"/>
      </a:accent6>
      <a:hlink>
        <a:srgbClr val="A71930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c6ec084a-b98f-4399-b421-8b05f7ba3a93">Afrikaans</Language>
    <lcf76f155ced4ddcb4097134ff3c332f xmlns="c6ec084a-b98f-4399-b421-8b05f7ba3a93">
      <Terms xmlns="http://schemas.microsoft.com/office/infopath/2007/PartnerControls"/>
    </lcf76f155ced4ddcb4097134ff3c332f>
    <Sort_x0020_order xmlns="c6ec084a-b98f-4399-b421-8b05f7ba3a93" xsi:nil="true"/>
    <TaxCatchAll xmlns="2e17b6d9-a30c-4ee1-b521-635a6477c378" xsi:nil="true"/>
    <Titel xmlns="c6ec084a-b98f-4399-b421-8b05f7ba3a9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5C5E6CDE09C4EB40A0C0482D2EF3D" ma:contentTypeVersion="89" ma:contentTypeDescription="Create a new document." ma:contentTypeScope="" ma:versionID="85a3f95cd534980ee1a42c14a6fa92c9">
  <xsd:schema xmlns:xsd="http://www.w3.org/2001/XMLSchema" xmlns:xs="http://www.w3.org/2001/XMLSchema" xmlns:p="http://schemas.microsoft.com/office/2006/metadata/properties" xmlns:ns2="2e17b6d9-a30c-4ee1-b521-635a6477c378" xmlns:ns3="c6ec084a-b98f-4399-b421-8b05f7ba3a93" targetNamespace="http://schemas.microsoft.com/office/2006/metadata/properties" ma:root="true" ma:fieldsID="1269e0aa02377ee882d9817f9308a38c" ns2:_="" ns3:_="">
    <xsd:import namespace="2e17b6d9-a30c-4ee1-b521-635a6477c378"/>
    <xsd:import namespace="c6ec084a-b98f-4399-b421-8b05f7ba3a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ort_x0020_order" minOccurs="0"/>
                <xsd:element ref="ns3:Language" minOccurs="0"/>
                <xsd:element ref="ns3:Tite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7b6d9-a30c-4ee1-b521-635a6477c37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8" nillable="true" ma:displayName="Taxonomy Catch All Column" ma:hidden="true" ma:list="{e105e2bf-d8c5-4182-a752-8d28c4832cec}" ma:internalName="TaxCatchAll" ma:showField="CatchAllData" ma:web="2e17b6d9-a30c-4ee1-b521-635a6477c3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c084a-b98f-4399-b421-8b05f7ba3a93" elementFormDefault="qualified">
    <xsd:import namespace="http://schemas.microsoft.com/office/2006/documentManagement/types"/>
    <xsd:import namespace="http://schemas.microsoft.com/office/infopath/2007/PartnerControls"/>
    <xsd:element name="Sort_x0020_order" ma:index="11" nillable="true" ma:displayName="Sort Order" ma:internalName="Sort_x0020_order" ma:readOnly="false">
      <xsd:simpleType>
        <xsd:restriction base="dms:Text">
          <xsd:maxLength value="5"/>
        </xsd:restriction>
      </xsd:simpleType>
    </xsd:element>
    <xsd:element name="Language" ma:index="12" nillable="true" ma:displayName="Language" ma:default="Afrikaans" ma:format="Dropdown" ma:internalName="Language" ma:readOnly="false">
      <xsd:simpleType>
        <xsd:restriction base="dms:Choice">
          <xsd:enumeration value="Afrikaans"/>
          <xsd:enumeration value="Bilingual"/>
          <xsd:enumeration value="English"/>
        </xsd:restriction>
      </xsd:simpleType>
    </xsd:element>
    <xsd:element name="Titel" ma:index="13" nillable="true" ma:displayName="Titel" ma:internalName="Titel" ma:readOnly="false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2386c9f1-85a7-427c-99b8-c162cb69bd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3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ADBFDE06-910C-4052-A299-417BDBDBEFA6}">
  <ds:schemaRefs>
    <ds:schemaRef ds:uri="8173d782-bdcf-4fb9-a708-b3f39b7c55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c62a433-dfac-4576-b152-3075c9082616"/>
    <ds:schemaRef ds:uri="http://www.w3.org/XML/1998/namespace"/>
    <ds:schemaRef ds:uri="http://purl.org/dc/dcmitype/"/>
    <ds:schemaRef ds:uri="c6ec084a-b98f-4399-b421-8b05f7ba3a93"/>
    <ds:schemaRef ds:uri="2e17b6d9-a30c-4ee1-b521-635a6477c378"/>
  </ds:schemaRefs>
</ds:datastoreItem>
</file>

<file path=customXml/itemProps2.xml><?xml version="1.0" encoding="utf-8"?>
<ds:datastoreItem xmlns:ds="http://schemas.openxmlformats.org/officeDocument/2006/customXml" ds:itemID="{379188C3-DBA4-400E-88B9-69DAB514E9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796ED62-6D67-4EBC-BB49-60E07D8ED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7b6d9-a30c-4ee1-b521-635a6477c378"/>
    <ds:schemaRef ds:uri="c6ec084a-b98f-4399-b421-8b05f7ba3a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1C9A8EC-23A2-4E0C-BCEC-3ED012196DE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1457</TotalTime>
  <Words>73</Words>
  <Application>Microsoft Macintosh PowerPoint</Application>
  <PresentationFormat>On-screen Show (16:9)</PresentationFormat>
  <Paragraphs>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Helvetica</vt:lpstr>
      <vt:lpstr>Office Theme</vt:lpstr>
      <vt:lpstr>PowerPoint Presentation</vt:lpstr>
      <vt:lpstr>  Key Challenges in South African Mathematics Education </vt:lpstr>
      <vt:lpstr>Effects on Enrollment</vt:lpstr>
      <vt:lpstr> Classroom Pain Points We Can Fix </vt:lpstr>
      <vt:lpstr>  What Is a Good Teacher? The Core Loop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</dc:creator>
  <cp:lastModifiedBy>Moeketsi Mosia</cp:lastModifiedBy>
  <cp:revision>59</cp:revision>
  <dcterms:created xsi:type="dcterms:W3CDTF">2020-01-27T07:13:27Z</dcterms:created>
  <dcterms:modified xsi:type="dcterms:W3CDTF">2025-10-29T06:21:34Z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0x0101004055C5E6CDE09C4EB40A0C0482D2EF3D</vt:lpwstr>
  </property>
</Properties>
</file>